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media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1" name="Shape 16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re et sous-titr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207000"/>
            <a:ext cx="10464800" cy="213598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7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4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4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-Gilles Allain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« Saisissez une citation ici. »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Shape 11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sous-titr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000000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solidFill>
                  <a:srgbClr val="000000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solidFill>
                  <a:srgbClr val="000000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solidFill>
                  <a:srgbClr val="000000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hape 127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8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36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6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6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6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6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hape 136"/>
          <p:cNvSpPr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4" name="Shape 14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hape 14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3" name="Shape 153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889000" indent="-571500">
              <a:spcBef>
                <a:spcPts val="2400"/>
              </a:spcBef>
              <a:buSzPct val="171000"/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2400"/>
              </a:spcBef>
              <a:buSzPct val="171000"/>
              <a:defRPr sz="4200"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2400"/>
              </a:spcBef>
              <a:buSzPct val="171000"/>
              <a:defRPr sz="4200"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2400"/>
              </a:spcBef>
              <a:buSzPct val="171000"/>
              <a:defRPr sz="4200"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2400"/>
              </a:spcBef>
              <a:buSzPct val="171000"/>
              <a:defRPr sz="42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" name="Shape 154"/>
          <p:cNvSpPr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19250" y="6604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Centré"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299" y="638919"/>
            <a:ext cx="5325770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3.png"/><Relationship Id="rId4" Type="http://schemas.openxmlformats.org/officeDocument/2006/relationships/image" Target="../media/image14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jpeg"/><Relationship Id="rId6" Type="http://schemas.openxmlformats.org/officeDocument/2006/relationships/image" Target="../media/image2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0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Shape 164"/>
          <p:cNvSpPr/>
          <p:nvPr>
            <p:ph type="sldNum" sz="quarter" idx="2"/>
          </p:nvPr>
        </p:nvSpPr>
        <p:spPr>
          <a:xfrm>
            <a:off x="6375349" y="925830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5" name="Upian-01_Cov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2093" y="3944289"/>
            <a:ext cx="7240614" cy="925222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hape 196"/>
          <p:cNvSpPr/>
          <p:nvPr/>
        </p:nvSpPr>
        <p:spPr>
          <a:xfrm>
            <a:off x="4026082" y="5257799"/>
            <a:ext cx="495263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An interactive documentary collection</a:t>
            </a:r>
          </a:p>
        </p:txBody>
      </p:sp>
      <p:pic>
        <p:nvPicPr>
          <p:cNvPr id="19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94942" y="8896522"/>
            <a:ext cx="1014916" cy="291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GenerationWhat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" grpId="2"/>
      <p:bldP build="p" bldLvl="5" animBg="1" rev="0" advAuto="0" spid="19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roup 202"/>
          <p:cNvGrpSpPr/>
          <p:nvPr/>
        </p:nvGrpSpPr>
        <p:grpSpPr>
          <a:xfrm>
            <a:off x="3133714" y="634796"/>
            <a:ext cx="6985547" cy="824929"/>
            <a:chOff x="0" y="0"/>
            <a:chExt cx="6985545" cy="824927"/>
          </a:xfrm>
        </p:grpSpPr>
        <p:sp>
          <p:nvSpPr>
            <p:cNvPr id="200" name="Shape 200"/>
            <p:cNvSpPr/>
            <p:nvPr/>
          </p:nvSpPr>
          <p:spPr>
            <a:xfrm>
              <a:off x="0" y="0"/>
              <a:ext cx="6985546" cy="82492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600"/>
              </a:pPr>
            </a:p>
          </p:txBody>
        </p:sp>
        <p:sp>
          <p:nvSpPr>
            <p:cNvPr id="201" name="Shape 201"/>
            <p:cNvSpPr/>
            <p:nvPr/>
          </p:nvSpPr>
          <p:spPr>
            <a:xfrm>
              <a:off x="1289843" y="69563"/>
              <a:ext cx="4405859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cap="all" sz="3800">
                  <a:solidFill>
                    <a:srgbClr val="FF26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2600"/>
                  </a:solidFill>
                </a:rPr>
                <a:t>A BIT OF BIG DATA</a:t>
              </a:r>
            </a:p>
          </p:txBody>
        </p:sp>
      </p:grpSp>
      <p:sp>
        <p:nvSpPr>
          <p:cNvPr id="203" name="Shape 20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04" name="Shape 204"/>
          <p:cNvSpPr/>
          <p:nvPr/>
        </p:nvSpPr>
        <p:spPr>
          <a:xfrm>
            <a:off x="1222868" y="2666612"/>
            <a:ext cx="10570537" cy="538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Total French respondents :</a:t>
            </a:r>
            <a:r>
              <a:t> 251,675</a:t>
            </a:r>
          </a:p>
          <a:p>
            <a:pPr algn="l">
              <a:lnSpc>
                <a:spcPct val="150000"/>
              </a:lnSpc>
              <a:defRPr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>
              <a:defRPr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Female :</a:t>
            </a:r>
            <a:r>
              <a:t> 143,470</a:t>
            </a:r>
          </a:p>
          <a:p>
            <a:pPr algn="l">
              <a:defRPr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Male : </a:t>
            </a:r>
            <a:r>
              <a:t>108,205</a:t>
            </a:r>
          </a:p>
          <a:p>
            <a:pPr algn="l">
              <a:defRPr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>
              <a:defRPr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>
              <a:defRPr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18-34 years old:</a:t>
            </a:r>
            <a:r>
              <a:t> 220 378</a:t>
            </a:r>
          </a:p>
          <a:p>
            <a:pPr algn="l">
              <a:defRPr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workers: </a:t>
            </a:r>
            <a:r>
              <a:t>127 845</a:t>
            </a:r>
          </a:p>
          <a:p>
            <a:pPr algn="l">
              <a:defRPr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student:</a:t>
            </a:r>
            <a:r>
              <a:t> 92 533</a:t>
            </a:r>
          </a:p>
          <a:p>
            <a:pPr algn="l">
              <a:defRPr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>
              <a:defRPr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>
              <a:lnSpc>
                <a:spcPct val="150000"/>
              </a:lnSpc>
              <a:defRPr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Total Answers :</a:t>
            </a:r>
            <a:r>
              <a:t> 22 209 144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oup 208"/>
          <p:cNvGrpSpPr/>
          <p:nvPr/>
        </p:nvGrpSpPr>
        <p:grpSpPr>
          <a:xfrm>
            <a:off x="3133714" y="634796"/>
            <a:ext cx="6985547" cy="824929"/>
            <a:chOff x="0" y="0"/>
            <a:chExt cx="6985545" cy="824927"/>
          </a:xfrm>
        </p:grpSpPr>
        <p:sp>
          <p:nvSpPr>
            <p:cNvPr id="206" name="Shape 206"/>
            <p:cNvSpPr/>
            <p:nvPr/>
          </p:nvSpPr>
          <p:spPr>
            <a:xfrm>
              <a:off x="0" y="0"/>
              <a:ext cx="6985546" cy="82492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600"/>
              </a:pPr>
            </a:p>
          </p:txBody>
        </p:sp>
        <p:sp>
          <p:nvSpPr>
            <p:cNvPr id="207" name="Shape 207"/>
            <p:cNvSpPr/>
            <p:nvPr/>
          </p:nvSpPr>
          <p:spPr>
            <a:xfrm>
              <a:off x="1289843" y="69563"/>
              <a:ext cx="4405859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cap="all" sz="3800">
                  <a:solidFill>
                    <a:srgbClr val="FF26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2600"/>
                  </a:solidFill>
                </a:rPr>
                <a:t>A BIT OF BIG DATA</a:t>
              </a:r>
            </a:p>
          </p:txBody>
        </p:sp>
      </p:grpSp>
      <p:sp>
        <p:nvSpPr>
          <p:cNvPr id="209" name="Shape 20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10" name="Shape 210"/>
          <p:cNvSpPr/>
          <p:nvPr/>
        </p:nvSpPr>
        <p:spPr>
          <a:xfrm>
            <a:off x="1222868" y="2768212"/>
            <a:ext cx="10570537" cy="518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Banks and money rule the world</a:t>
            </a:r>
          </a:p>
          <a:p>
            <a:pPr algn="l"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 sz="2400"/>
              <a:t>90%</a:t>
            </a:r>
            <a:r>
              <a:t> say yes</a:t>
            </a:r>
          </a:p>
          <a:p>
            <a:pPr algn="l"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But </a:t>
            </a:r>
            <a:r>
              <a:rPr b="1" sz="2400"/>
              <a:t>2/3</a:t>
            </a:r>
            <a:r>
              <a:rPr sz="2400"/>
              <a:t> </a:t>
            </a:r>
            <a:r>
              <a:t>think that politicians still have power…</a:t>
            </a:r>
          </a:p>
          <a:p>
            <a:pPr algn="l"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Do you trust in politics</a:t>
            </a:r>
          </a:p>
          <a:p>
            <a:pPr algn="l"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only </a:t>
            </a:r>
            <a:r>
              <a:rPr b="1" sz="2400"/>
              <a:t>1%</a:t>
            </a:r>
            <a:r>
              <a:t> says "Yes totally", </a:t>
            </a:r>
            <a:r>
              <a:rPr b="1" sz="2400"/>
              <a:t>13%</a:t>
            </a:r>
            <a:r>
              <a:rPr sz="2400"/>
              <a:t> </a:t>
            </a:r>
            <a:r>
              <a:t>"Yes most of the time". </a:t>
            </a:r>
          </a:p>
          <a:p>
            <a:pPr algn="l"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 sz="2400"/>
              <a:t>86%</a:t>
            </a:r>
            <a:r>
              <a:t> say "No" (</a:t>
            </a:r>
            <a:r>
              <a:rPr b="1" sz="2400"/>
              <a:t>46%</a:t>
            </a:r>
            <a:r>
              <a:t> not at all, </a:t>
            </a:r>
            <a:r>
              <a:rPr b="1" sz="2400"/>
              <a:t>40%</a:t>
            </a:r>
            <a:r>
              <a:t> not so much)</a:t>
            </a:r>
          </a:p>
          <a:p>
            <a:pPr algn="l"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Do you trust the medias</a:t>
            </a:r>
          </a:p>
          <a:p>
            <a:pPr algn="l"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"Not at all": </a:t>
            </a:r>
            <a:r>
              <a:rPr b="1" sz="2400"/>
              <a:t>41%</a:t>
            </a:r>
            <a:r>
              <a:t>, "Not so much": </a:t>
            </a:r>
            <a:r>
              <a:rPr b="1" sz="2400"/>
              <a:t>46%</a:t>
            </a:r>
            <a:r>
              <a:rPr b="1"/>
              <a:t> </a:t>
            </a:r>
          </a:p>
          <a:p>
            <a:pPr algn="l"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"Yes a bit": </a:t>
            </a:r>
            <a:r>
              <a:rPr b="1" sz="2400"/>
              <a:t>13%</a:t>
            </a:r>
            <a:r>
              <a:t>, only </a:t>
            </a:r>
            <a:r>
              <a:rPr b="1" sz="2400"/>
              <a:t>1%</a:t>
            </a:r>
            <a:r>
              <a:t> say "Yes totally"</a:t>
            </a:r>
          </a:p>
          <a:p>
            <a:pPr algn="l"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Do you trust Europe</a:t>
            </a:r>
          </a:p>
          <a:p>
            <a:pPr algn="l"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"Yes totally": </a:t>
            </a:r>
            <a:r>
              <a:rPr b="1" sz="2400"/>
              <a:t>8%</a:t>
            </a:r>
            <a:r>
              <a:t>, around </a:t>
            </a:r>
            <a:r>
              <a:rPr b="1" sz="2400"/>
              <a:t>37%</a:t>
            </a:r>
            <a:r>
              <a:t> in the middle (yes some time and not so much), </a:t>
            </a:r>
          </a:p>
          <a:p>
            <a:pPr algn="l"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only </a:t>
            </a:r>
            <a:r>
              <a:rPr b="1" sz="2400"/>
              <a:t>18%</a:t>
            </a:r>
            <a:r>
              <a:t> say "Not at all »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94942" y="8896522"/>
            <a:ext cx="1014916" cy="291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4588" y="748402"/>
            <a:ext cx="4939663" cy="3794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Capture d’écran 2012-11-16 à 19.53.3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21870" y="841116"/>
            <a:ext cx="4257911" cy="3405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affiche_pv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03238" y="5017103"/>
            <a:ext cx="2382207" cy="3573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DNT_Affiche-300dpi_EN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10006" y="4944795"/>
            <a:ext cx="2681640" cy="3794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type="sldNum" sz="quarter" idx="2"/>
          </p:nvPr>
        </p:nvSpPr>
        <p:spPr>
          <a:xfrm>
            <a:off x="6375349" y="925830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94942" y="8896522"/>
            <a:ext cx="1014916" cy="291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GenerationWhat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3233860"/>
            <a:ext cx="13004801" cy="32858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sldNum" sz="quarter" idx="2"/>
          </p:nvPr>
        </p:nvSpPr>
        <p:spPr>
          <a:xfrm>
            <a:off x="6375349" y="925830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8" name="01_Questionnaire_0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type="sldNum" sz="quarter" idx="2"/>
          </p:nvPr>
        </p:nvSpPr>
        <p:spPr>
          <a:xfrm>
            <a:off x="6375349" y="925830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1" name="01_Questionnaire_0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type="sldNum" sz="quarter" idx="2"/>
          </p:nvPr>
        </p:nvSpPr>
        <p:spPr>
          <a:xfrm>
            <a:off x="6375349" y="925830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4" name="02_Portrait_video_data.png"/>
          <p:cNvPicPr>
            <a:picLocks noChangeAspect="1"/>
          </p:cNvPicPr>
          <p:nvPr/>
        </p:nvPicPr>
        <p:blipFill>
          <a:blip r:embed="rId2">
            <a:extLst/>
          </a:blip>
          <a:srcRect l="0" t="2238" r="0" b="58591"/>
          <a:stretch>
            <a:fillRect/>
          </a:stretch>
        </p:blipFill>
        <p:spPr>
          <a:xfrm>
            <a:off x="-148243" y="-57305"/>
            <a:ext cx="13158941" cy="103086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type="sldNum" sz="quarter" idx="2"/>
          </p:nvPr>
        </p:nvSpPr>
        <p:spPr>
          <a:xfrm>
            <a:off x="6375349" y="925830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87" name="generation-what-intro-web-v21 (1)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1219200"/>
            <a:ext cx="13004801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20001" fill="hold"/>
                                        <p:tgtEl>
                                          <p:spTgt spid="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type="sldNum" sz="quarter" idx="2"/>
          </p:nvPr>
        </p:nvSpPr>
        <p:spPr>
          <a:xfrm>
            <a:off x="6375349" y="925830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0" name="00_International.png"/>
          <p:cNvPicPr>
            <a:picLocks noChangeAspect="1"/>
          </p:cNvPicPr>
          <p:nvPr/>
        </p:nvPicPr>
        <p:blipFill>
          <a:blip r:embed="rId2">
            <a:extLst/>
          </a:blip>
          <a:srcRect l="8474" t="24419" r="8474" b="45632"/>
          <a:stretch>
            <a:fillRect/>
          </a:stretch>
        </p:blipFill>
        <p:spPr>
          <a:xfrm>
            <a:off x="2462609" y="188515"/>
            <a:ext cx="8079557" cy="93765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sldNum" sz="quarter" idx="2"/>
          </p:nvPr>
        </p:nvSpPr>
        <p:spPr>
          <a:xfrm>
            <a:off x="6375349" y="925830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3" name="01_Questionnaire_Mobil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95898" y="1211"/>
            <a:ext cx="15396596" cy="97511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