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76" r:id="rId2"/>
  </p:sldMasterIdLst>
  <p:handoutMasterIdLst>
    <p:handoutMasterId r:id="rId10"/>
  </p:handoutMasterIdLst>
  <p:sldIdLst>
    <p:sldId id="258" r:id="rId3"/>
    <p:sldId id="260" r:id="rId4"/>
    <p:sldId id="278" r:id="rId5"/>
    <p:sldId id="279" r:id="rId6"/>
    <p:sldId id="276" r:id="rId7"/>
    <p:sldId id="280" r:id="rId8"/>
    <p:sldId id="281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4FF"/>
    <a:srgbClr val="FFE600"/>
    <a:srgbClr val="FF7319"/>
    <a:srgbClr val="005B58"/>
    <a:srgbClr val="AAF0FF"/>
    <a:srgbClr val="E82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90" d="100"/>
          <a:sy n="90" d="100"/>
        </p:scale>
        <p:origin x="-804" y="-156"/>
      </p:cViewPr>
      <p:guideLst>
        <p:guide orient="horz" pos="240"/>
        <p:guide pos="2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355F8-E92F-4170-84C4-656AA703ADA8}" type="datetimeFigureOut">
              <a:rPr lang="fr-CH" smtClean="0"/>
              <a:pPr/>
              <a:t>08.04.2016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3D87C-5D2F-46EA-9F85-E3DC5AC63E7F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4103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EBU_pour PPT_EN_16-9-3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" y="0"/>
            <a:ext cx="9142477" cy="51435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61963" y="405000"/>
            <a:ext cx="5868000" cy="2160000"/>
          </a:xfrm>
          <a:prstGeom prst="rect">
            <a:avLst/>
          </a:prstGeom>
        </p:spPr>
        <p:txBody>
          <a:bodyPr vert="horz" wrap="square" lIns="0" tIns="0" rIns="0" bIns="0"/>
          <a:lstStyle>
            <a:lvl1pPr algn="l">
              <a:lnSpc>
                <a:spcPts val="3800"/>
              </a:lnSpc>
              <a:defRPr sz="3400" cap="all">
                <a:solidFill>
                  <a:srgbClr val="FFE600"/>
                </a:solidFill>
                <a:latin typeface="Arial Black"/>
                <a:cs typeface="Arial Black"/>
              </a:defRPr>
            </a:lvl1pPr>
          </a:lstStyle>
          <a:p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max</a:t>
            </a:r>
            <a:r>
              <a:rPr lang="nl-NL" dirty="0" smtClean="0"/>
              <a:t> 4 </a:t>
            </a:r>
            <a:r>
              <a:rPr lang="nl-NL" dirty="0" err="1" smtClean="0"/>
              <a:t>lines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1963" y="2571750"/>
            <a:ext cx="5868000" cy="297575"/>
          </a:xfrm>
          <a:prstGeom prst="rect">
            <a:avLst/>
          </a:prstGeom>
        </p:spPr>
        <p:txBody>
          <a:bodyPr vert="horz" lIns="0" rIns="0" bIns="0"/>
          <a:lstStyle>
            <a:lvl1pPr algn="l">
              <a:buNone/>
              <a:defRPr sz="1600" cap="all">
                <a:solidFill>
                  <a:srgbClr val="FFE600"/>
                </a:solidFill>
                <a:latin typeface="Arial"/>
                <a:cs typeface="Arial"/>
              </a:defRPr>
            </a:lvl1pPr>
            <a:lvl2pPr algn="l">
              <a:buNone/>
              <a:defRPr sz="1600">
                <a:latin typeface="Arial"/>
                <a:cs typeface="Arial"/>
              </a:defRPr>
            </a:lvl2pPr>
            <a:lvl3pPr algn="l">
              <a:buNone/>
              <a:defRPr sz="1600">
                <a:latin typeface="Arial"/>
                <a:cs typeface="Arial"/>
              </a:defRPr>
            </a:lvl3pPr>
            <a:lvl4pPr algn="l">
              <a:buNone/>
              <a:defRPr sz="1600">
                <a:latin typeface="Arial"/>
                <a:cs typeface="Arial"/>
              </a:defRPr>
            </a:lvl4pPr>
            <a:lvl5pPr algn="l">
              <a:buNone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NAME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61963" y="2869325"/>
            <a:ext cx="5868000" cy="297575"/>
          </a:xfrm>
          <a:prstGeom prst="rect">
            <a:avLst/>
          </a:prstGeom>
        </p:spPr>
        <p:txBody>
          <a:bodyPr vert="horz" lIns="0" rIns="0" bIns="0"/>
          <a:lstStyle>
            <a:lvl1pPr algn="l">
              <a:buNone/>
              <a:defRPr sz="1600" cap="all">
                <a:solidFill>
                  <a:srgbClr val="FFE600"/>
                </a:solidFill>
                <a:latin typeface="Arial"/>
                <a:cs typeface="Arial"/>
              </a:defRPr>
            </a:lvl1pPr>
            <a:lvl2pPr algn="l">
              <a:buNone/>
              <a:defRPr sz="1600">
                <a:latin typeface="Arial"/>
                <a:cs typeface="Arial"/>
              </a:defRPr>
            </a:lvl2pPr>
            <a:lvl3pPr algn="l">
              <a:buNone/>
              <a:defRPr sz="1600">
                <a:latin typeface="Arial"/>
                <a:cs typeface="Arial"/>
              </a:defRPr>
            </a:lvl3pPr>
            <a:lvl4pPr algn="l">
              <a:buNone/>
              <a:defRPr sz="1600">
                <a:latin typeface="Arial"/>
                <a:cs typeface="Arial"/>
              </a:defRPr>
            </a:lvl4pPr>
            <a:lvl5pPr algn="l">
              <a:buNone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57201" y="406801"/>
            <a:ext cx="5040000" cy="33615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700" cap="all" baseline="0">
                <a:solidFill>
                  <a:srgbClr val="2244FF"/>
                </a:solidFill>
                <a:latin typeface="Arial Black"/>
                <a:cs typeface="Arial Black"/>
              </a:defRPr>
            </a:lvl1pPr>
          </a:lstStyle>
          <a:p>
            <a:r>
              <a:rPr lang="nl-NL" dirty="0" err="1" smtClean="0"/>
              <a:t>Header</a:t>
            </a:r>
            <a:r>
              <a:rPr lang="nl-NL" dirty="0" smtClean="0"/>
              <a:t> 2 </a:t>
            </a:r>
            <a:r>
              <a:rPr lang="nl-NL" dirty="0" err="1" smtClean="0"/>
              <a:t>max</a:t>
            </a:r>
            <a:r>
              <a:rPr lang="nl-NL" dirty="0" smtClean="0"/>
              <a:t> 3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57201" y="766800"/>
            <a:ext cx="5040000" cy="37671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575300" y="766800"/>
            <a:ext cx="3568700" cy="37671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457201" y="406801"/>
            <a:ext cx="5835648" cy="33615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700" cap="all" baseline="0">
                <a:solidFill>
                  <a:srgbClr val="2244FF"/>
                </a:solidFill>
                <a:latin typeface="Arial Black"/>
                <a:cs typeface="Arial Black"/>
              </a:defRPr>
            </a:lvl1pPr>
          </a:lstStyle>
          <a:p>
            <a:r>
              <a:rPr lang="nl-NL" dirty="0" err="1" smtClean="0"/>
              <a:t>Header</a:t>
            </a:r>
            <a:r>
              <a:rPr lang="nl-NL" dirty="0" smtClean="0"/>
              <a:t> 2 </a:t>
            </a:r>
            <a:r>
              <a:rPr lang="nl-NL" dirty="0" err="1" smtClean="0"/>
              <a:t>max</a:t>
            </a:r>
            <a:r>
              <a:rPr lang="nl-NL" dirty="0" smtClean="0"/>
              <a:t> 3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57200" y="766800"/>
            <a:ext cx="5835649" cy="37671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390000" y="766800"/>
            <a:ext cx="2754000" cy="18360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390000" y="2697900"/>
            <a:ext cx="2754000" cy="18360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1" y="406801"/>
            <a:ext cx="5835648" cy="33615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700" cap="all" baseline="0">
                <a:solidFill>
                  <a:srgbClr val="2244FF"/>
                </a:solidFill>
                <a:latin typeface="Arial Black"/>
                <a:cs typeface="Arial Black"/>
              </a:defRPr>
            </a:lvl1pPr>
          </a:lstStyle>
          <a:p>
            <a:r>
              <a:rPr lang="nl-NL" dirty="0" err="1" smtClean="0"/>
              <a:t>Header</a:t>
            </a:r>
            <a:r>
              <a:rPr lang="nl-NL" dirty="0" smtClean="0"/>
              <a:t> 2 </a:t>
            </a:r>
            <a:r>
              <a:rPr lang="nl-NL" dirty="0" err="1" smtClean="0"/>
              <a:t>max</a:t>
            </a:r>
            <a:r>
              <a:rPr lang="nl-NL" dirty="0" smtClean="0"/>
              <a:t> 3</a:t>
            </a:r>
            <a:endParaRPr lang="en-US" dirty="0"/>
          </a:p>
        </p:txBody>
      </p:sp>
      <p:sp>
        <p:nvSpPr>
          <p:cNvPr id="12" name="Media Placeholder 9"/>
          <p:cNvSpPr>
            <a:spLocks noGrp="1"/>
          </p:cNvSpPr>
          <p:nvPr>
            <p:ph type="media" sz="quarter" idx="15"/>
          </p:nvPr>
        </p:nvSpPr>
        <p:spPr>
          <a:xfrm>
            <a:off x="457201" y="766763"/>
            <a:ext cx="8686799" cy="3767137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EBU_pour PPT_EN_16-9-6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" y="0"/>
            <a:ext cx="9142477" cy="51435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49263" y="305100"/>
            <a:ext cx="5983071" cy="342541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500" cap="all">
                <a:solidFill>
                  <a:srgbClr val="FFE600"/>
                </a:solidFill>
                <a:latin typeface="Arial Black"/>
                <a:cs typeface="Arial Black"/>
              </a:defRPr>
            </a:lvl1pPr>
          </a:lstStyle>
          <a:p>
            <a:r>
              <a:rPr lang="nl-NL" dirty="0" smtClean="0"/>
              <a:t>‘quote’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47CBD57-E50E-4863-89D9-860C37DF6249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E8F57C-899D-46B0-B22B-5AED4EB13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824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F73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EBU_pour PPT_EN_16-9-4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" y="0"/>
            <a:ext cx="9142477" cy="51435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49264" y="405001"/>
            <a:ext cx="5868000" cy="302030"/>
          </a:xfrm>
          <a:prstGeom prst="rect">
            <a:avLst/>
          </a:prstGeom>
        </p:spPr>
        <p:txBody>
          <a:bodyPr vert="horz" wrap="square" lIns="0" tIns="0" rIns="0" bIns="0"/>
          <a:lstStyle>
            <a:lvl1pPr algn="l">
              <a:defRPr sz="17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l-NL" dirty="0" err="1" smtClean="0"/>
              <a:t>Chapter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49263" y="707031"/>
            <a:ext cx="5868000" cy="2159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b="0" cap="all" baseline="0">
                <a:solidFill>
                  <a:srgbClr val="FFFFFF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max</a:t>
            </a:r>
            <a:r>
              <a:rPr lang="nl-NL" dirty="0" smtClean="0"/>
              <a:t> 4 </a:t>
            </a:r>
            <a:r>
              <a:rPr lang="nl-NL" dirty="0" err="1" smtClean="0"/>
              <a:t>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1" y="406800"/>
            <a:ext cx="6688790" cy="741009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700" cap="all" baseline="0">
                <a:solidFill>
                  <a:srgbClr val="2244FF"/>
                </a:solidFill>
                <a:latin typeface="Arial Black"/>
                <a:cs typeface="Arial Black"/>
              </a:defRPr>
            </a:lvl1pPr>
          </a:lstStyle>
          <a:p>
            <a:r>
              <a:rPr lang="nl-NL" dirty="0" err="1" smtClean="0"/>
              <a:t>Header</a:t>
            </a:r>
            <a:r>
              <a:rPr lang="nl-NL" dirty="0" smtClean="0"/>
              <a:t> 2 </a:t>
            </a:r>
            <a:r>
              <a:rPr lang="nl-NL" dirty="0" err="1" smtClean="0"/>
              <a:t>max</a:t>
            </a:r>
            <a:r>
              <a:rPr lang="nl-NL" dirty="0" smtClean="0"/>
              <a:t> 3 </a:t>
            </a:r>
            <a:r>
              <a:rPr lang="nl-NL" dirty="0" err="1" smtClean="0"/>
              <a:t>lines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9263" y="1147809"/>
            <a:ext cx="6696075" cy="3240087"/>
          </a:xfrm>
          <a:prstGeom prst="rect">
            <a:avLst/>
          </a:prstGeom>
        </p:spPr>
        <p:txBody>
          <a:bodyPr vert="horz" lIns="0" bIns="0"/>
          <a:lstStyle>
            <a:lvl1pPr marL="2057400" indent="-2057400">
              <a:buNone/>
              <a:defRPr sz="1700" baseline="0">
                <a:latin typeface="Arial"/>
                <a:cs typeface="Arial"/>
              </a:defRPr>
            </a:lvl1pPr>
            <a:lvl2pPr marL="2057400" indent="-2057400">
              <a:buNone/>
              <a:defRPr sz="1700">
                <a:latin typeface="Arial"/>
                <a:cs typeface="Arial"/>
              </a:defRPr>
            </a:lvl2pPr>
            <a:lvl3pPr marL="2057400" indent="-2057400">
              <a:buNone/>
              <a:defRPr sz="1700">
                <a:latin typeface="Arial"/>
                <a:cs typeface="Arial"/>
              </a:defRPr>
            </a:lvl3pPr>
            <a:lvl4pPr marL="2057400" indent="-2057400">
              <a:buNone/>
              <a:defRPr sz="1700">
                <a:latin typeface="Arial"/>
                <a:cs typeface="Arial"/>
              </a:defRPr>
            </a:lvl4pPr>
            <a:lvl5pPr marL="2057400" indent="-2057400">
              <a:buNone/>
              <a:defRPr sz="1700"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Body </a:t>
            </a:r>
            <a:r>
              <a:rPr lang="nl-NL" dirty="0" err="1" smtClean="0"/>
              <a:t>text</a:t>
            </a:r>
            <a:endParaRPr lang="nl-NL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1" y="1147809"/>
            <a:ext cx="6911975" cy="3239691"/>
          </a:xfrm>
          <a:prstGeom prst="rect">
            <a:avLst/>
          </a:prstGeom>
        </p:spPr>
        <p:txBody>
          <a:bodyPr vert="horz" lIns="0" bIns="0"/>
          <a:lstStyle>
            <a:lvl1pPr>
              <a:lnSpc>
                <a:spcPts val="2000"/>
              </a:lnSpc>
              <a:buNone/>
              <a:defRPr sz="1700" b="1">
                <a:latin typeface="Arial"/>
                <a:cs typeface="Arial"/>
              </a:defRPr>
            </a:lvl1pPr>
            <a:lvl2pPr marL="0" indent="288000">
              <a:lnSpc>
                <a:spcPts val="2000"/>
              </a:lnSpc>
              <a:buFont typeface="Lucida Grande"/>
              <a:buChar char="-"/>
              <a:defRPr sz="1700">
                <a:latin typeface="Arial"/>
                <a:cs typeface="Arial"/>
              </a:defRPr>
            </a:lvl2pPr>
            <a:lvl3pPr marL="288000" indent="288000">
              <a:lnSpc>
                <a:spcPts val="2000"/>
              </a:lnSpc>
              <a:buFont typeface="Lucida Grande"/>
              <a:buChar char="-"/>
              <a:defRPr sz="1700">
                <a:latin typeface="Arial"/>
                <a:cs typeface="Arial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 dirty="0" smtClean="0"/>
              <a:t>First Level:</a:t>
            </a:r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1" y="406800"/>
            <a:ext cx="6688790" cy="741009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700" cap="all" baseline="0">
                <a:solidFill>
                  <a:srgbClr val="2244FF"/>
                </a:solidFill>
                <a:latin typeface="Arial Black"/>
                <a:cs typeface="Arial Black"/>
              </a:defRPr>
            </a:lvl1pPr>
          </a:lstStyle>
          <a:p>
            <a:r>
              <a:rPr lang="nl-NL" dirty="0" err="1" smtClean="0"/>
              <a:t>Header</a:t>
            </a:r>
            <a:r>
              <a:rPr lang="nl-NL" dirty="0" smtClean="0"/>
              <a:t> 2 </a:t>
            </a:r>
            <a:r>
              <a:rPr lang="nl-NL" dirty="0" err="1" smtClean="0"/>
              <a:t>max</a:t>
            </a:r>
            <a:r>
              <a:rPr lang="nl-NL" dirty="0" smtClean="0"/>
              <a:t> 3 </a:t>
            </a:r>
            <a:r>
              <a:rPr lang="nl-NL" dirty="0" err="1" smtClean="0"/>
              <a:t>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 hasCustomPrompt="1"/>
          </p:nvPr>
        </p:nvSpPr>
        <p:spPr>
          <a:xfrm>
            <a:off x="457201" y="406801"/>
            <a:ext cx="6688790" cy="31075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700" cap="all" baseline="0">
                <a:solidFill>
                  <a:srgbClr val="2244FF"/>
                </a:solidFill>
                <a:latin typeface="Arial Black"/>
                <a:cs typeface="Arial Black"/>
              </a:defRPr>
            </a:lvl1pPr>
          </a:lstStyle>
          <a:p>
            <a:r>
              <a:rPr lang="nl-NL" dirty="0" err="1" smtClean="0"/>
              <a:t>Header</a:t>
            </a:r>
            <a:r>
              <a:rPr lang="nl-NL" dirty="0" smtClean="0"/>
              <a:t> 2 </a:t>
            </a:r>
            <a:r>
              <a:rPr lang="nl-NL" dirty="0" err="1" smtClean="0"/>
              <a:t>max</a:t>
            </a:r>
            <a:r>
              <a:rPr lang="nl-NL" dirty="0" smtClean="0"/>
              <a:t> 1 </a:t>
            </a:r>
            <a:r>
              <a:rPr lang="nl-NL" dirty="0" err="1" smtClean="0"/>
              <a:t>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390000" y="406800"/>
            <a:ext cx="2754000" cy="20124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49264" y="1147809"/>
            <a:ext cx="5479938" cy="3386091"/>
          </a:xfrm>
          <a:prstGeom prst="rect">
            <a:avLst/>
          </a:prstGeom>
        </p:spPr>
        <p:txBody>
          <a:bodyPr vert="horz" lIns="0" bIns="0"/>
          <a:lstStyle>
            <a:lvl1pPr marL="2057400" indent="-2057400">
              <a:buNone/>
              <a:defRPr sz="1700" baseline="0">
                <a:latin typeface="Arial"/>
                <a:cs typeface="Arial"/>
              </a:defRPr>
            </a:lvl1pPr>
            <a:lvl2pPr marL="2057400" indent="-2057400">
              <a:buNone/>
              <a:defRPr sz="1700">
                <a:latin typeface="Arial"/>
                <a:cs typeface="Arial"/>
              </a:defRPr>
            </a:lvl2pPr>
            <a:lvl3pPr marL="2057400" indent="-2057400">
              <a:buNone/>
              <a:defRPr sz="1700">
                <a:latin typeface="Arial"/>
                <a:cs typeface="Arial"/>
              </a:defRPr>
            </a:lvl3pPr>
            <a:lvl4pPr marL="2057400" indent="-2057400">
              <a:buNone/>
              <a:defRPr sz="1700">
                <a:latin typeface="Arial"/>
                <a:cs typeface="Arial"/>
              </a:defRPr>
            </a:lvl4pPr>
            <a:lvl5pPr marL="2057400" indent="-2057400">
              <a:buNone/>
              <a:defRPr sz="1700"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Body </a:t>
            </a:r>
            <a:r>
              <a:rPr lang="nl-NL" dirty="0" err="1" smtClean="0"/>
              <a:t>text</a:t>
            </a:r>
            <a:endParaRPr lang="nl-NL" dirty="0" smtClean="0"/>
          </a:p>
        </p:txBody>
      </p:sp>
      <p:sp>
        <p:nvSpPr>
          <p:cNvPr id="14" name="Title 3"/>
          <p:cNvSpPr>
            <a:spLocks noGrp="1"/>
          </p:cNvSpPr>
          <p:nvPr>
            <p:ph type="title" hasCustomPrompt="1"/>
          </p:nvPr>
        </p:nvSpPr>
        <p:spPr>
          <a:xfrm>
            <a:off x="457201" y="406800"/>
            <a:ext cx="5472001" cy="741009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700" cap="all" baseline="0">
                <a:solidFill>
                  <a:srgbClr val="2244FF"/>
                </a:solidFill>
                <a:latin typeface="Arial Black"/>
                <a:cs typeface="Arial Black"/>
              </a:defRPr>
            </a:lvl1pPr>
          </a:lstStyle>
          <a:p>
            <a:r>
              <a:rPr lang="nl-NL" dirty="0" err="1" smtClean="0"/>
              <a:t>Header</a:t>
            </a:r>
            <a:r>
              <a:rPr lang="nl-NL" dirty="0" smtClean="0"/>
              <a:t> 2 </a:t>
            </a:r>
            <a:r>
              <a:rPr lang="nl-NL" dirty="0" err="1" smtClean="0"/>
              <a:t>max</a:t>
            </a:r>
            <a:r>
              <a:rPr lang="nl-NL" dirty="0" smtClean="0"/>
              <a:t> 3</a:t>
            </a:r>
            <a:endParaRPr lang="en-US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390000" y="2521500"/>
            <a:ext cx="2754000" cy="20124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390000" y="406800"/>
            <a:ext cx="2754000" cy="41271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49264" y="1147809"/>
            <a:ext cx="5479938" cy="3386091"/>
          </a:xfrm>
          <a:prstGeom prst="rect">
            <a:avLst/>
          </a:prstGeom>
        </p:spPr>
        <p:txBody>
          <a:bodyPr vert="horz" lIns="0" bIns="0"/>
          <a:lstStyle>
            <a:lvl1pPr marL="2057400" indent="-2057400">
              <a:buNone/>
              <a:defRPr sz="1700" baseline="0">
                <a:latin typeface="Arial"/>
                <a:cs typeface="Arial"/>
              </a:defRPr>
            </a:lvl1pPr>
            <a:lvl2pPr marL="2057400" indent="-2057400">
              <a:buNone/>
              <a:defRPr sz="1700">
                <a:latin typeface="Arial"/>
                <a:cs typeface="Arial"/>
              </a:defRPr>
            </a:lvl2pPr>
            <a:lvl3pPr marL="2057400" indent="-2057400">
              <a:buNone/>
              <a:defRPr sz="1700">
                <a:latin typeface="Arial"/>
                <a:cs typeface="Arial"/>
              </a:defRPr>
            </a:lvl3pPr>
            <a:lvl4pPr marL="2057400" indent="-2057400">
              <a:buNone/>
              <a:defRPr sz="1700">
                <a:latin typeface="Arial"/>
                <a:cs typeface="Arial"/>
              </a:defRPr>
            </a:lvl4pPr>
            <a:lvl5pPr marL="2057400" indent="-2057400">
              <a:buNone/>
              <a:defRPr sz="1700"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Body </a:t>
            </a:r>
            <a:r>
              <a:rPr lang="nl-NL" dirty="0" err="1" smtClean="0"/>
              <a:t>text</a:t>
            </a:r>
            <a:endParaRPr lang="nl-NL" dirty="0" smtClean="0"/>
          </a:p>
        </p:txBody>
      </p:sp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457201" y="406800"/>
            <a:ext cx="5472001" cy="741009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700" cap="all" baseline="0">
                <a:solidFill>
                  <a:srgbClr val="2244FF"/>
                </a:solidFill>
                <a:latin typeface="Arial Black"/>
                <a:cs typeface="Arial Black"/>
              </a:defRPr>
            </a:lvl1pPr>
          </a:lstStyle>
          <a:p>
            <a:r>
              <a:rPr lang="nl-NL" dirty="0" err="1" smtClean="0"/>
              <a:t>Header</a:t>
            </a:r>
            <a:r>
              <a:rPr lang="nl-NL" dirty="0" smtClean="0"/>
              <a:t> 2 </a:t>
            </a:r>
            <a:r>
              <a:rPr lang="nl-NL" dirty="0" err="1" smtClean="0"/>
              <a:t>max</a:t>
            </a:r>
            <a:r>
              <a:rPr lang="nl-NL" dirty="0" smtClean="0"/>
              <a:t> 3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390000" y="406800"/>
            <a:ext cx="2754000" cy="41271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49264" y="1147809"/>
            <a:ext cx="2455937" cy="3386091"/>
          </a:xfrm>
          <a:prstGeom prst="rect">
            <a:avLst/>
          </a:prstGeom>
        </p:spPr>
        <p:txBody>
          <a:bodyPr vert="horz" lIns="0" bIns="0"/>
          <a:lstStyle>
            <a:lvl1pPr marL="2057400" indent="-2057400">
              <a:buNone/>
              <a:defRPr sz="1700" baseline="0">
                <a:latin typeface="Arial"/>
                <a:cs typeface="Arial"/>
              </a:defRPr>
            </a:lvl1pPr>
            <a:lvl2pPr marL="2057400" indent="-2057400">
              <a:buNone/>
              <a:defRPr sz="1700">
                <a:latin typeface="Arial"/>
                <a:cs typeface="Arial"/>
              </a:defRPr>
            </a:lvl2pPr>
            <a:lvl3pPr marL="2057400" indent="-2057400">
              <a:buNone/>
              <a:defRPr sz="1700">
                <a:latin typeface="Arial"/>
                <a:cs typeface="Arial"/>
              </a:defRPr>
            </a:lvl3pPr>
            <a:lvl4pPr marL="2057400" indent="-2057400">
              <a:buNone/>
              <a:defRPr sz="1700">
                <a:latin typeface="Arial"/>
                <a:cs typeface="Arial"/>
              </a:defRPr>
            </a:lvl4pPr>
            <a:lvl5pPr marL="2057400" indent="-2057400">
              <a:buNone/>
              <a:defRPr sz="1700"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Body </a:t>
            </a:r>
            <a:r>
              <a:rPr lang="nl-NL" dirty="0" err="1" smtClean="0"/>
              <a:t>text</a:t>
            </a:r>
            <a:endParaRPr lang="nl-NL" dirty="0" smtClean="0"/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457201" y="406800"/>
            <a:ext cx="2448000" cy="741009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700" cap="all" baseline="0">
                <a:solidFill>
                  <a:srgbClr val="2244FF"/>
                </a:solidFill>
                <a:latin typeface="Arial Black"/>
                <a:cs typeface="Arial Black"/>
              </a:defRPr>
            </a:lvl1pPr>
          </a:lstStyle>
          <a:p>
            <a:r>
              <a:rPr lang="nl-NL" dirty="0" err="1" smtClean="0"/>
              <a:t>Header</a:t>
            </a:r>
            <a:r>
              <a:rPr lang="nl-NL" dirty="0" smtClean="0"/>
              <a:t> 2 </a:t>
            </a:r>
            <a:r>
              <a:rPr lang="nl-NL" dirty="0" err="1" smtClean="0"/>
              <a:t>max</a:t>
            </a:r>
            <a:r>
              <a:rPr lang="nl-NL" dirty="0" smtClean="0"/>
              <a:t> 3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2981650" y="406800"/>
            <a:ext cx="3322800" cy="41271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49264" y="1147809"/>
            <a:ext cx="2455937" cy="3386091"/>
          </a:xfrm>
          <a:prstGeom prst="rect">
            <a:avLst/>
          </a:prstGeom>
        </p:spPr>
        <p:txBody>
          <a:bodyPr vert="horz" lIns="0" bIns="0"/>
          <a:lstStyle>
            <a:lvl1pPr marL="2057400" indent="-2057400">
              <a:buNone/>
              <a:defRPr sz="1700" baseline="0">
                <a:latin typeface="Arial"/>
                <a:cs typeface="Arial"/>
              </a:defRPr>
            </a:lvl1pPr>
            <a:lvl2pPr marL="2057400" indent="-2057400">
              <a:buNone/>
              <a:defRPr sz="1700">
                <a:latin typeface="Arial"/>
                <a:cs typeface="Arial"/>
              </a:defRPr>
            </a:lvl2pPr>
            <a:lvl3pPr marL="2057400" indent="-2057400">
              <a:buNone/>
              <a:defRPr sz="1700">
                <a:latin typeface="Arial"/>
                <a:cs typeface="Arial"/>
              </a:defRPr>
            </a:lvl3pPr>
            <a:lvl4pPr marL="2057400" indent="-2057400">
              <a:buNone/>
              <a:defRPr sz="1700">
                <a:latin typeface="Arial"/>
                <a:cs typeface="Arial"/>
              </a:defRPr>
            </a:lvl4pPr>
            <a:lvl5pPr marL="2057400" indent="-2057400">
              <a:buNone/>
              <a:defRPr sz="1700"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Body </a:t>
            </a:r>
            <a:r>
              <a:rPr lang="nl-NL" dirty="0" err="1" smtClean="0"/>
              <a:t>text</a:t>
            </a:r>
            <a:endParaRPr lang="nl-NL" dirty="0" smtClean="0"/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457201" y="406800"/>
            <a:ext cx="2448000" cy="741009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700" cap="all" baseline="0">
                <a:solidFill>
                  <a:srgbClr val="2244FF"/>
                </a:solidFill>
                <a:latin typeface="Arial Black"/>
                <a:cs typeface="Arial Black"/>
              </a:defRPr>
            </a:lvl1pPr>
          </a:lstStyle>
          <a:p>
            <a:r>
              <a:rPr lang="nl-NL" dirty="0" err="1" smtClean="0"/>
              <a:t>Header</a:t>
            </a:r>
            <a:r>
              <a:rPr lang="nl-NL" dirty="0" smtClean="0"/>
              <a:t> 2 </a:t>
            </a:r>
            <a:r>
              <a:rPr lang="nl-NL" dirty="0" err="1" smtClean="0"/>
              <a:t>max</a:t>
            </a:r>
            <a:r>
              <a:rPr lang="nl-NL" dirty="0" smtClean="0"/>
              <a:t> 3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2981650" y="406800"/>
            <a:ext cx="6162350" cy="41271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9142477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3" r:id="rId10"/>
    <p:sldLayoutId id="2147483674" r:id="rId11"/>
    <p:sldLayoutId id="2147483675" r:id="rId12"/>
    <p:sldLayoutId id="2147483678" r:id="rId13"/>
    <p:sldLayoutId id="2147483679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73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9142477" cy="5143500"/>
          </a:xfrm>
          <a:prstGeom prst="rect">
            <a:avLst/>
          </a:prstGeom>
        </p:spPr>
      </p:pic>
      <p:sp>
        <p:nvSpPr>
          <p:cNvPr id="8" name="Title 7"/>
          <p:cNvSpPr txBox="1">
            <a:spLocks/>
          </p:cNvSpPr>
          <p:nvPr userDrawn="1"/>
        </p:nvSpPr>
        <p:spPr>
          <a:xfrm>
            <a:off x="449263" y="355600"/>
            <a:ext cx="6912000" cy="342174"/>
          </a:xfrm>
          <a:prstGeom prst="rect">
            <a:avLst/>
          </a:prstGeom>
        </p:spPr>
        <p:txBody>
          <a:bodyPr vert="horz" lIns="0" rIns="0" bIns="0"/>
          <a:lstStyle>
            <a:lvl1pPr algn="l">
              <a:lnSpc>
                <a:spcPts val="2700"/>
              </a:lnSpc>
              <a:defRPr sz="2400" cap="all">
                <a:latin typeface="Arial Black"/>
                <a:cs typeface="Arial Black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7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content</a:t>
            </a:r>
            <a:endParaRPr kumimoji="0" lang="en-US" sz="17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/>
              <a:ea typeface="+mj-ea"/>
              <a:cs typeface="Arial Black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– a game changer for PSM?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49263" y="919690"/>
            <a:ext cx="5868000" cy="3609780"/>
          </a:xfrm>
        </p:spPr>
        <p:txBody>
          <a:bodyPr/>
          <a:lstStyle/>
          <a:p>
            <a:r>
              <a:rPr lang="en-US" sz="2800" dirty="0" smtClean="0"/>
              <a:t>Day 2 – workshops</a:t>
            </a:r>
          </a:p>
          <a:p>
            <a:endParaRPr lang="en-US" sz="2800" dirty="0"/>
          </a:p>
          <a:p>
            <a:r>
              <a:rPr lang="en-US" sz="1800" dirty="0" err="1" smtClean="0"/>
              <a:t>Personalisation</a:t>
            </a:r>
            <a:r>
              <a:rPr lang="en-US" sz="1800" dirty="0" smtClean="0"/>
              <a:t> and recommendations</a:t>
            </a:r>
          </a:p>
          <a:p>
            <a:endParaRPr lang="en-US" sz="1800" dirty="0"/>
          </a:p>
          <a:p>
            <a:r>
              <a:rPr lang="en-US" sz="1800" dirty="0" smtClean="0"/>
              <a:t>Where are we?</a:t>
            </a:r>
          </a:p>
          <a:p>
            <a:endParaRPr lang="en-US" sz="1800" dirty="0"/>
          </a:p>
          <a:p>
            <a:r>
              <a:rPr lang="en-US" sz="1800" dirty="0" smtClean="0"/>
              <a:t>(some live notes and impressions)</a:t>
            </a:r>
          </a:p>
          <a:p>
            <a:endParaRPr lang="en-US" sz="1800" dirty="0"/>
          </a:p>
          <a:p>
            <a:r>
              <a:rPr lang="en-US" sz="1800" dirty="0" smtClean="0"/>
              <a:t>Jean-Pierre Evain, EBU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>
          <a:xfrm>
            <a:off x="457200" y="945782"/>
            <a:ext cx="8197701" cy="3239691"/>
          </a:xfrm>
        </p:spPr>
        <p:txBody>
          <a:bodyPr/>
          <a:lstStyle/>
          <a:p>
            <a:r>
              <a:rPr lang="en-GB" sz="2000" dirty="0"/>
              <a:t>The interest for big data is </a:t>
            </a:r>
            <a:r>
              <a:rPr lang="en-GB" sz="2000" dirty="0" smtClean="0"/>
              <a:t>there</a:t>
            </a:r>
            <a:endParaRPr lang="en-GB" sz="2000" dirty="0"/>
          </a:p>
          <a:p>
            <a:pPr lvl="1"/>
            <a:r>
              <a:rPr lang="en-GB" sz="1800" dirty="0" smtClean="0"/>
              <a:t>Participation of early </a:t>
            </a:r>
            <a:r>
              <a:rPr lang="en-GB" sz="1800" dirty="0"/>
              <a:t>adopters such </a:t>
            </a:r>
            <a:r>
              <a:rPr lang="en-GB" sz="1800" dirty="0" err="1"/>
              <a:t>myRTS</a:t>
            </a:r>
            <a:r>
              <a:rPr lang="en-GB" sz="1800" dirty="0"/>
              <a:t>, </a:t>
            </a:r>
            <a:r>
              <a:rPr lang="en-GB" sz="1800" dirty="0" err="1"/>
              <a:t>myBBC</a:t>
            </a:r>
            <a:endParaRPr lang="en-GB" sz="1800" dirty="0"/>
          </a:p>
          <a:p>
            <a:pPr lvl="1"/>
            <a:r>
              <a:rPr lang="en-GB" sz="1800" dirty="0"/>
              <a:t>Workshop participants </a:t>
            </a:r>
            <a:r>
              <a:rPr lang="en-GB" sz="1800" dirty="0" smtClean="0"/>
              <a:t>have indicated </a:t>
            </a:r>
            <a:r>
              <a:rPr lang="en-GB" sz="1800" dirty="0"/>
              <a:t>management support</a:t>
            </a:r>
          </a:p>
          <a:p>
            <a:pPr lvl="1"/>
            <a:r>
              <a:rPr lang="en-GB" sz="1800" dirty="0"/>
              <a:t>Of course, the </a:t>
            </a:r>
            <a:r>
              <a:rPr lang="en-GB" sz="1800" dirty="0" smtClean="0"/>
              <a:t>success of the conference </a:t>
            </a:r>
            <a:r>
              <a:rPr lang="en-GB" sz="1800" dirty="0"/>
              <a:t>itself is an evidence of the interest</a:t>
            </a:r>
          </a:p>
          <a:p>
            <a:endParaRPr lang="en-GB" sz="2000" dirty="0" smtClean="0"/>
          </a:p>
          <a:p>
            <a:pPr marL="0" indent="0">
              <a:lnSpc>
                <a:spcPct val="100000"/>
              </a:lnSpc>
            </a:pPr>
            <a:r>
              <a:rPr lang="en-GB" sz="2000" dirty="0" smtClean="0"/>
              <a:t>Although </a:t>
            </a:r>
            <a:r>
              <a:rPr lang="en-GB" sz="2000" dirty="0"/>
              <a:t>personalisation and recommendation are not new concepts, technology is now mature enough (enablers)</a:t>
            </a:r>
          </a:p>
          <a:p>
            <a:pPr lvl="1"/>
            <a:r>
              <a:rPr lang="en-GB" sz="1800" dirty="0"/>
              <a:t>SSO / CPA for user identification</a:t>
            </a:r>
          </a:p>
          <a:p>
            <a:pPr lvl="1"/>
            <a:r>
              <a:rPr lang="en-GB" sz="1800" dirty="0"/>
              <a:t>Big Data  analytics  tools (but has an important human dimension)</a:t>
            </a:r>
          </a:p>
          <a:p>
            <a:pPr lvl="1"/>
            <a:r>
              <a:rPr lang="en-GB" sz="1800" dirty="0"/>
              <a:t>Storage technologies and processing power.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– where are we?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>
          <a:xfrm>
            <a:off x="457200" y="945782"/>
            <a:ext cx="8197701" cy="3239691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sz="2000" dirty="0"/>
              <a:t>Hard to define, not one simple single </a:t>
            </a:r>
            <a:r>
              <a:rPr lang="en-US" sz="2000" dirty="0" smtClean="0"/>
              <a:t>answer</a:t>
            </a:r>
            <a:endParaRPr lang="en-US" sz="2000" dirty="0"/>
          </a:p>
          <a:p>
            <a:pPr marL="742950" lvl="1" indent="-285750">
              <a:buFontTx/>
              <a:buChar char="-"/>
            </a:pPr>
            <a:r>
              <a:rPr lang="en-US" sz="2000" dirty="0" smtClean="0"/>
              <a:t>Narrow the offer of </a:t>
            </a:r>
            <a:r>
              <a:rPr lang="en-US" sz="2000" dirty="0" err="1"/>
              <a:t>personalised</a:t>
            </a:r>
            <a:r>
              <a:rPr lang="en-US" sz="2000" dirty="0"/>
              <a:t> </a:t>
            </a:r>
            <a:r>
              <a:rPr lang="en-US" sz="2000" dirty="0" smtClean="0"/>
              <a:t>content to the extreme, even if </a:t>
            </a:r>
            <a:r>
              <a:rPr lang="en-US" sz="2000" dirty="0"/>
              <a:t>right on the money,  is not a reasonable  goal (resulting in </a:t>
            </a:r>
            <a:r>
              <a:rPr lang="en-US" sz="2000" dirty="0" smtClean="0"/>
              <a:t>narrowcasting, closing profiles going against discovery)</a:t>
            </a:r>
            <a:endParaRPr lang="en-US" sz="2000" dirty="0"/>
          </a:p>
          <a:p>
            <a:pPr marL="742950" lvl="1" indent="-285750">
              <a:buFontTx/>
              <a:buChar char="-"/>
            </a:pPr>
            <a:r>
              <a:rPr lang="en-US" sz="2000" dirty="0"/>
              <a:t>Propose editorially controlled content fitting user preferences (to a certain extent?)  with a richer </a:t>
            </a:r>
            <a:r>
              <a:rPr lang="en-US" sz="2000" dirty="0" smtClean="0"/>
              <a:t>offer is more appropriate</a:t>
            </a:r>
            <a:endParaRPr lang="en-US" sz="2000" dirty="0"/>
          </a:p>
          <a:p>
            <a:pPr marL="742950" lvl="1" indent="-285750">
              <a:buFontTx/>
              <a:buChar char="-"/>
            </a:pPr>
            <a:r>
              <a:rPr lang="en-US" sz="2000" dirty="0" smtClean="0"/>
              <a:t>Also </a:t>
            </a:r>
            <a:r>
              <a:rPr lang="en-US" sz="2000" dirty="0"/>
              <a:t>allow editor’s push to fulfill  PSB’s mission  in line with their values incl. information and education using the same technology but for a different purpose. It cannot be </a:t>
            </a:r>
            <a:r>
              <a:rPr lang="en-US" sz="2000" dirty="0" err="1" smtClean="0"/>
              <a:t>personalisation</a:t>
            </a:r>
            <a:r>
              <a:rPr lang="en-US" sz="2000" dirty="0" smtClean="0"/>
              <a:t> </a:t>
            </a:r>
            <a:r>
              <a:rPr lang="en-US" sz="2000" dirty="0"/>
              <a:t>and recommendation only but a balanced </a:t>
            </a:r>
            <a:r>
              <a:rPr lang="en-US" sz="2000" dirty="0" smtClean="0"/>
              <a:t>mix.</a:t>
            </a:r>
            <a:endParaRPr lang="en-US" sz="2000" dirty="0"/>
          </a:p>
          <a:p>
            <a:pPr marL="742950" lvl="1" indent="-285750">
              <a:buFontTx/>
              <a:buChar char="-"/>
            </a:pPr>
            <a:r>
              <a:rPr lang="en-US" sz="2000" dirty="0"/>
              <a:t>Help discovery </a:t>
            </a:r>
            <a:r>
              <a:rPr lang="en-US" sz="2000" dirty="0" smtClean="0"/>
              <a:t>of new content is </a:t>
            </a:r>
            <a:r>
              <a:rPr lang="en-US" sz="2000" dirty="0"/>
              <a:t>important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far can </a:t>
            </a:r>
            <a:r>
              <a:rPr lang="en-US" dirty="0" err="1" smtClean="0"/>
              <a:t>psb</a:t>
            </a:r>
            <a:r>
              <a:rPr lang="en-US" dirty="0" smtClean="0"/>
              <a:t> go?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>
          <a:xfrm>
            <a:off x="457200" y="945782"/>
            <a:ext cx="8197701" cy="3239691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 notion of </a:t>
            </a:r>
            <a:r>
              <a:rPr lang="en-US" sz="2000" dirty="0" smtClean="0"/>
              <a:t>“limpidity” </a:t>
            </a:r>
            <a:r>
              <a:rPr lang="en-US" sz="2000" dirty="0"/>
              <a:t>towards the audience is key </a:t>
            </a:r>
            <a:r>
              <a:rPr lang="en-US" sz="2000" dirty="0" smtClean="0"/>
              <a:t>(whether </a:t>
            </a:r>
            <a:r>
              <a:rPr lang="en-US" sz="2000" dirty="0"/>
              <a:t>data is collected via cookies or login </a:t>
            </a:r>
            <a:r>
              <a:rPr lang="en-US" sz="2000" dirty="0" smtClean="0"/>
              <a:t>profiles. </a:t>
            </a:r>
            <a:r>
              <a:rPr lang="en-US" sz="2000" dirty="0"/>
              <a:t>The right to be «forgotten» is </a:t>
            </a:r>
            <a:r>
              <a:rPr lang="en-US" sz="2000" dirty="0" smtClean="0"/>
              <a:t> </a:t>
            </a:r>
            <a:r>
              <a:rPr lang="en-US" sz="2000" dirty="0"/>
              <a:t>vital.  Resetting profiles should be easy.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We </a:t>
            </a:r>
            <a:r>
              <a:rPr lang="en-US" sz="2000" b="0" dirty="0"/>
              <a:t>need to set reasonable expectations against the promises, which will require good KPIs for an objective assessment of the technology before suggesting our members a full strategic migration as data-driven </a:t>
            </a:r>
            <a:r>
              <a:rPr lang="en-US" sz="2000" b="0" dirty="0" err="1"/>
              <a:t>organisations</a:t>
            </a:r>
            <a:r>
              <a:rPr lang="en-US" sz="2000" b="0" dirty="0"/>
              <a:t>. Such PKIs may not be easy to identify. Important to share good and bad practices.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However</a:t>
            </a:r>
            <a:r>
              <a:rPr lang="en-US" sz="2000" b="0" dirty="0"/>
              <a:t>, even at different level of experimentation or implementation we still seem to be  at the beginning of </a:t>
            </a:r>
            <a:r>
              <a:rPr lang="en-US" sz="2000" b="0" dirty="0" smtClean="0"/>
              <a:t>the Big Data </a:t>
            </a:r>
            <a:r>
              <a:rPr lang="en-US" sz="2000" b="0" dirty="0"/>
              <a:t>"hype </a:t>
            </a:r>
            <a:r>
              <a:rPr lang="en-US" sz="2000" b="0" dirty="0" smtClean="0"/>
              <a:t>cycle“ (see next slide). </a:t>
            </a:r>
            <a:r>
              <a:rPr lang="en-US" sz="2000" b="0" dirty="0"/>
              <a:t>Proving the value of the proposition will require significant investment (new organigram, new skills, integration) and associated risk assessment. "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 with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6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58"/>
            <a:ext cx="8229600" cy="562796"/>
          </a:xfrm>
        </p:spPr>
        <p:txBody>
          <a:bodyPr/>
          <a:lstStyle/>
          <a:p>
            <a:r>
              <a:rPr lang="en-US" sz="2000" dirty="0" smtClean="0">
                <a:solidFill>
                  <a:srgbClr val="2244FF"/>
                </a:solidFill>
                <a:latin typeface="Arial Black" panose="020B0A04020102020204" pitchFamily="34" charset="0"/>
              </a:rPr>
              <a:t>Big data: buzzword, hype or more?</a:t>
            </a:r>
            <a:endParaRPr lang="en-US" sz="2000" dirty="0">
              <a:solidFill>
                <a:srgbClr val="2244FF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11" descr="https://upload.wikimedia.org/wikipedia/commons/thumb/9/94/Gartner_Hype_Cycle.svg/320px-Gartner_Hype_Cyc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73430"/>
            <a:ext cx="5400600" cy="256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2850" y="1758341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>
                <a:solidFill>
                  <a:srgbClr val="FF0000"/>
                </a:solidFill>
              </a:rPr>
              <a:t>Enablers</a:t>
            </a:r>
            <a:r>
              <a:rPr lang="fr-CH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CPA, </a:t>
            </a:r>
            <a:r>
              <a:rPr lang="fr-CH" dirty="0" err="1" smtClean="0">
                <a:solidFill>
                  <a:srgbClr val="FF0000"/>
                </a:solidFill>
              </a:rPr>
              <a:t>analytic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tools</a:t>
            </a:r>
            <a:r>
              <a:rPr lang="fr-CH" dirty="0" smtClean="0">
                <a:solidFill>
                  <a:srgbClr val="FF0000"/>
                </a:solidFill>
              </a:rPr>
              <a:t> and </a:t>
            </a:r>
            <a:r>
              <a:rPr lang="fr-CH" dirty="0" err="1" smtClean="0">
                <a:solidFill>
                  <a:srgbClr val="FF0000"/>
                </a:solidFill>
              </a:rPr>
              <a:t>skills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34763" y="882485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dirty="0" smtClean="0">
                <a:solidFill>
                  <a:srgbClr val="FF0000"/>
                </a:solidFill>
              </a:rPr>
              <a:t>(</a:t>
            </a:r>
            <a:r>
              <a:rPr lang="fr-CH" sz="1400" dirty="0" err="1">
                <a:solidFill>
                  <a:srgbClr val="FF0000"/>
                </a:solidFill>
              </a:rPr>
              <a:t>a</a:t>
            </a:r>
            <a:r>
              <a:rPr lang="fr-CH" sz="1400" dirty="0" err="1" smtClean="0">
                <a:solidFill>
                  <a:srgbClr val="FF0000"/>
                </a:solidFill>
              </a:rPr>
              <a:t>lready</a:t>
            </a:r>
            <a:r>
              <a:rPr lang="fr-CH" sz="1400" dirty="0" smtClean="0">
                <a:solidFill>
                  <a:srgbClr val="FF0000"/>
                </a:solidFill>
              </a:rPr>
              <a:t> </a:t>
            </a:r>
            <a:r>
              <a:rPr lang="fr-CH" sz="1400" dirty="0" err="1" smtClean="0">
                <a:solidFill>
                  <a:srgbClr val="FF0000"/>
                </a:solidFill>
              </a:rPr>
              <a:t>blended</a:t>
            </a:r>
            <a:r>
              <a:rPr lang="fr-CH" sz="1400" dirty="0" smtClean="0">
                <a:solidFill>
                  <a:srgbClr val="FF0000"/>
                </a:solidFill>
              </a:rPr>
              <a:t> </a:t>
            </a:r>
            <a:r>
              <a:rPr lang="fr-CH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)</a:t>
            </a:r>
            <a:endParaRPr lang="en-GB" sz="14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D:\Users\Evain\Pictures\big da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8" y="3265719"/>
            <a:ext cx="3876675" cy="164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>
            <a:stCxn id="5" idx="3"/>
          </p:cNvCxnSpPr>
          <p:nvPr/>
        </p:nvCxnSpPr>
        <p:spPr>
          <a:xfrm flipV="1">
            <a:off x="1707026" y="1537526"/>
            <a:ext cx="920758" cy="82098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D:\Users\Evain\Pictures\big data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3265719"/>
            <a:ext cx="3930027" cy="164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2771800" y="1953744"/>
            <a:ext cx="648072" cy="1798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987824" y="1321502"/>
            <a:ext cx="3837221" cy="2430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757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>
          <a:xfrm>
            <a:off x="457200" y="945782"/>
            <a:ext cx="8197701" cy="3239691"/>
          </a:xfrm>
        </p:spPr>
        <p:txBody>
          <a:bodyPr/>
          <a:lstStyle/>
          <a:p>
            <a:pPr algn="ctr"/>
            <a:r>
              <a:rPr lang="en-US" dirty="0"/>
              <a:t>Knowing user A is watching something somewhere is </a:t>
            </a:r>
            <a:r>
              <a:rPr lang="en-US" dirty="0" smtClean="0"/>
              <a:t>good.</a:t>
            </a:r>
            <a:endParaRPr lang="en-US" dirty="0"/>
          </a:p>
          <a:p>
            <a:pPr algn="ctr"/>
            <a:r>
              <a:rPr lang="en-US" dirty="0"/>
              <a:t>Knowing user B with a similar profile has been watching something else that could be of interest to user A is also </a:t>
            </a:r>
            <a:r>
              <a:rPr lang="en-US" dirty="0" smtClean="0"/>
              <a:t>good.</a:t>
            </a:r>
            <a:endParaRPr lang="en-US" dirty="0"/>
          </a:p>
          <a:p>
            <a:pPr algn="ctr"/>
            <a:endParaRPr lang="en-US" dirty="0"/>
          </a:p>
          <a:p>
            <a:pPr marL="0" indent="0" algn="ctr"/>
            <a:r>
              <a:rPr lang="en-US" dirty="0"/>
              <a:t>But knowing what they have been watching, or </a:t>
            </a:r>
            <a:r>
              <a:rPr lang="en-US" dirty="0" smtClean="0"/>
              <a:t>NOT, </a:t>
            </a:r>
          </a:p>
          <a:p>
            <a:pPr marL="0" indent="0" algn="ctr"/>
            <a:r>
              <a:rPr lang="en-US" dirty="0" smtClean="0"/>
              <a:t>is </a:t>
            </a:r>
            <a:r>
              <a:rPr lang="en-US" dirty="0"/>
              <a:t>also </a:t>
            </a:r>
            <a:r>
              <a:rPr lang="en-US" dirty="0" smtClean="0"/>
              <a:t>vital as reminded by some workshop participants!</a:t>
            </a:r>
            <a:endParaRPr lang="en-US" dirty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/>
          </a:p>
          <a:p>
            <a:pPr marL="0" indent="0" algn="ctr"/>
            <a:r>
              <a:rPr lang="en-US" dirty="0" smtClean="0">
                <a:solidFill>
                  <a:srgbClr val="FF0000"/>
                </a:solidFill>
              </a:rPr>
              <a:t>Metadata </a:t>
            </a:r>
            <a:r>
              <a:rPr lang="en-US" dirty="0">
                <a:solidFill>
                  <a:srgbClr val="FF0000"/>
                </a:solidFill>
              </a:rPr>
              <a:t>used to be </a:t>
            </a:r>
            <a:r>
              <a:rPr lang="en-US" dirty="0" smtClean="0">
                <a:solidFill>
                  <a:srgbClr val="FF0000"/>
                </a:solidFill>
              </a:rPr>
              <a:t>referenced as the “Queen” </a:t>
            </a:r>
          </a:p>
          <a:p>
            <a:pPr marL="0" indent="0" algn="ctr"/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en-US" dirty="0">
                <a:solidFill>
                  <a:srgbClr val="FF0000"/>
                </a:solidFill>
              </a:rPr>
              <a:t>now </a:t>
            </a:r>
            <a:r>
              <a:rPr lang="en-US" dirty="0" smtClean="0">
                <a:solidFill>
                  <a:srgbClr val="FF0000"/>
                </a:solidFill>
              </a:rPr>
              <a:t>metadata </a:t>
            </a:r>
            <a:r>
              <a:rPr lang="en-US" dirty="0">
                <a:solidFill>
                  <a:srgbClr val="FF0000"/>
                </a:solidFill>
              </a:rPr>
              <a:t>is KING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almost forgot…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5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– a game changer for PSM?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49263" y="919690"/>
            <a:ext cx="5868000" cy="3609780"/>
          </a:xfrm>
        </p:spPr>
        <p:txBody>
          <a:bodyPr/>
          <a:lstStyle/>
          <a:p>
            <a:r>
              <a:rPr lang="en-US" sz="2000" dirty="0" smtClean="0"/>
              <a:t>Contact</a:t>
            </a:r>
          </a:p>
          <a:p>
            <a:endParaRPr lang="en-US" sz="2000" dirty="0"/>
          </a:p>
          <a:p>
            <a:r>
              <a:rPr lang="en-US" sz="2000" dirty="0" err="1" smtClean="0"/>
              <a:t>Jean-pierre</a:t>
            </a:r>
            <a:r>
              <a:rPr lang="en-US" sz="2000" dirty="0" smtClean="0"/>
              <a:t> Evain</a:t>
            </a:r>
          </a:p>
          <a:p>
            <a:r>
              <a:rPr lang="en-US" sz="2000" dirty="0" smtClean="0"/>
              <a:t>evain@ebu.ch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8781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487</Words>
  <Application>Microsoft Office PowerPoint</Application>
  <PresentationFormat>On-screen Show (16:9)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1_Office Theme</vt:lpstr>
      <vt:lpstr>Office Theme</vt:lpstr>
      <vt:lpstr>Big data – a game changer for PSM?</vt:lpstr>
      <vt:lpstr>Big data – where are we?</vt:lpstr>
      <vt:lpstr>How far can psb go?</vt:lpstr>
      <vt:lpstr>Handle with care</vt:lpstr>
      <vt:lpstr>Big data: buzzword, hype or more?</vt:lpstr>
      <vt:lpstr>I almost forgot…</vt:lpstr>
      <vt:lpstr>Big data – a game changer for PSM?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Bosse Kemper</dc:creator>
  <cp:lastModifiedBy>Admingva</cp:lastModifiedBy>
  <cp:revision>73</cp:revision>
  <dcterms:created xsi:type="dcterms:W3CDTF">2013-04-05T10:19:56Z</dcterms:created>
  <dcterms:modified xsi:type="dcterms:W3CDTF">2016-04-08T11:29:40Z</dcterms:modified>
</cp:coreProperties>
</file>